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394" r:id="rId3"/>
    <p:sldId id="569" r:id="rId4"/>
    <p:sldId id="570" r:id="rId5"/>
    <p:sldId id="571" r:id="rId6"/>
    <p:sldId id="572" r:id="rId7"/>
    <p:sldId id="573" r:id="rId8"/>
    <p:sldId id="574" r:id="rId9"/>
    <p:sldId id="575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18" r:id="rId53"/>
    <p:sldId id="622" r:id="rId54"/>
    <p:sldId id="623" r:id="rId55"/>
    <p:sldId id="624" r:id="rId56"/>
    <p:sldId id="625" r:id="rId57"/>
    <p:sldId id="626" r:id="rId58"/>
    <p:sldId id="627" r:id="rId59"/>
    <p:sldId id="628" r:id="rId60"/>
    <p:sldId id="630" r:id="rId61"/>
    <p:sldId id="629" r:id="rId62"/>
    <p:sldId id="631" r:id="rId63"/>
    <p:sldId id="632" r:id="rId64"/>
    <p:sldId id="422" r:id="rId65"/>
    <p:sldId id="499" r:id="rId66"/>
    <p:sldId id="393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19"/>
    <a:srgbClr val="D9D5C7"/>
    <a:srgbClr val="FF4600"/>
    <a:srgbClr val="FF6757"/>
    <a:srgbClr val="FFCCCC"/>
    <a:srgbClr val="FFFFFF"/>
    <a:srgbClr val="F9FAAB"/>
    <a:srgbClr val="E85C0E"/>
    <a:srgbClr val="F9F0AB"/>
    <a:srgbClr val="F9E6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6" autoAdjust="0"/>
    <p:restoredTop sz="94660" autoAdjust="0"/>
  </p:normalViewPr>
  <p:slideViewPr>
    <p:cSldViewPr>
      <p:cViewPr>
        <p:scale>
          <a:sx n="70" d="100"/>
          <a:sy n="70" d="100"/>
        </p:scale>
        <p:origin x="456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18-07-2014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18-07-2014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1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8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36017-15A8-4CE0-885E-F755D814EF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18-07-2014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18-07-2014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jpe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10.jpe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Nevena.Stoyanova@mail.ru" TargetMode="External"/><Relationship Id="rId7" Type="http://schemas.openxmlformats.org/officeDocument/2006/relationships/image" Target="../media/image69.png"/><Relationship Id="rId2" Type="http://schemas.openxmlformats.org/officeDocument/2006/relationships/hyperlink" Target="mailto:PeterPetrov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mailto:steve@developer.com" TargetMode="External"/><Relationship Id="rId4" Type="http://schemas.openxmlformats.org/officeDocument/2006/relationships/hyperlink" Target="mailto:Asen_Georgiev@yahoo.co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amwork-and-personal-skill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11353" y="580633"/>
            <a:ext cx="7915742" cy="16287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a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CV</a:t>
            </a:r>
            <a:endParaRPr lang="en-US" sz="6000" dirty="0">
              <a:solidFill>
                <a:srgbClr val="F3BE6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403451"/>
            <a:ext cx="7915741" cy="1327287"/>
          </a:xfrm>
        </p:spPr>
        <p:txBody>
          <a:bodyPr>
            <a:normAutofit/>
          </a:bodyPr>
          <a:lstStyle/>
          <a:p>
            <a:r>
              <a:rPr lang="en-US" dirty="0" smtClean="0"/>
              <a:t>CV Structure, Content, Layout, Formatting, Best Practices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269281"/>
            <a:ext cx="3187613" cy="525135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39180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60412" y="5116869"/>
            <a:ext cx="3187613" cy="395869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99803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154033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9812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www.bestsampleresume.com/i/resume-tips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89" y="4114799"/>
            <a:ext cx="1518835" cy="2133601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mages.askmen.com/money/keywords/resume_96584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48" y="4116723"/>
            <a:ext cx="3276600" cy="2133600"/>
          </a:xfrm>
          <a:prstGeom prst="roundRect">
            <a:avLst>
              <a:gd name="adj" fmla="val 4676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aameerr.net/___aameerr_info/images/stories/my/resume_ico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4494212" y="682454"/>
            <a:ext cx="2196667" cy="142510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http://skillstoputonaresume.com/wp-content/uploads/2011/07/writing-a-resume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66" y="4457699"/>
            <a:ext cx="1447799" cy="1447799"/>
          </a:xfrm>
          <a:prstGeom prst="roundRect">
            <a:avLst>
              <a:gd name="adj" fmla="val 9024"/>
            </a:avLst>
          </a:prstGeom>
          <a:noFill/>
          <a:ln w="19050">
            <a:noFill/>
          </a:ln>
          <a:effectLst>
            <a:glow rad="101600">
              <a:schemeClr val="bg1">
                <a:alpha val="6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712" y="1143001"/>
            <a:ext cx="510540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Show 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abilities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4" name="Picture 2" descr="http://www.forescout.com/wp-content/media/billboard_image-access_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42" y="990600"/>
            <a:ext cx="1752600" cy="102406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pic>
        <p:nvPicPr>
          <p:cNvPr id="7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3028973"/>
            <a:ext cx="7086600" cy="914400"/>
          </a:xfrm>
        </p:spPr>
        <p:txBody>
          <a:bodyPr/>
          <a:lstStyle/>
          <a:p>
            <a:pPr algn="ctr"/>
            <a:r>
              <a:rPr lang="en-US" dirty="0"/>
              <a:t>Why We Need a Good </a:t>
            </a:r>
            <a:r>
              <a:rPr lang="en-US" dirty="0" smtClean="0"/>
              <a:t>CV?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4514" y="4618079"/>
            <a:ext cx="2558898" cy="1047329"/>
          </a:xfrm>
        </p:spPr>
        <p:txBody>
          <a:bodyPr wrap="square">
            <a:spAutoFit/>
          </a:bodyPr>
          <a:lstStyle/>
          <a:p>
            <a:pPr marL="0" indent="0" algn="ctr" fontAlgn="base">
              <a:lnSpc>
                <a:spcPts val="3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of the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ecruiters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0410" y="4705133"/>
            <a:ext cx="2895602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time to fully</a:t>
            </a:r>
            <a:b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every CV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9" name="Picture 7" descr="http://www.jordilabs.com/wp-content/uploads/iStock_000007030704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792817"/>
            <a:ext cx="2895600" cy="1921316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http://img.esuppliersindia.com/fp/1/299/8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4208157"/>
            <a:ext cx="1936902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http://blogs.mulesoft.org/wp-content/uploads/2011/04/no_time_1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0" y="4305026"/>
            <a:ext cx="1909999" cy="1867174"/>
          </a:xfrm>
          <a:prstGeom prst="roundRect">
            <a:avLst>
              <a:gd name="adj" fmla="val 9865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9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1600200"/>
            <a:ext cx="4805362" cy="1066800"/>
          </a:xfrm>
        </p:spPr>
        <p:txBody>
          <a:bodyPr/>
          <a:lstStyle/>
          <a:p>
            <a:pPr algn="ctr"/>
            <a:r>
              <a:rPr lang="en-US" sz="5400" dirty="0"/>
              <a:t>Recruiters</a:t>
            </a:r>
            <a:endParaRPr lang="en-US" sz="5400" dirty="0"/>
          </a:p>
        </p:txBody>
      </p:sp>
      <p:pic>
        <p:nvPicPr>
          <p:cNvPr id="2050" name="Picture 2" descr="http://www.axiomfiles.com/Files/383260/recru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0" y="2995652"/>
            <a:ext cx="2267260" cy="294794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0040" y="3105013"/>
            <a:ext cx="592874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CVs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0040" y="3714614"/>
            <a:ext cx="5928744" cy="589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</a:t>
            </a:r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interview</a:t>
            </a:r>
            <a:endParaRPr lang="en-US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4304391"/>
            <a:ext cx="2389187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6" y="4301215"/>
            <a:ext cx="2389187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662612" y="5116396"/>
            <a:ext cx="1143000" cy="685800"/>
          </a:xfrm>
          <a:prstGeom prst="right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b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0" name="Picture 2" descr="http://1.bp.blogspot.com/-JMrDQIGl86k/TpTKvGMESoI/AAAAAAAAAdQ/Sv18WQL3Azw/s1600/too_many_book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305274"/>
            <a:ext cx="1698379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www.sitespecificsafetyplan.com/wp-content/themes/thesis_17/custom/images/too-many-document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305274"/>
            <a:ext cx="1905000" cy="2352326"/>
          </a:xfrm>
          <a:prstGeom prst="roundRect">
            <a:avLst>
              <a:gd name="adj" fmla="val 9937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upload.wikimedia.org/wikipedia/commons/thumb/b/b7/Unico_Anello.png/200px-Unico_Anell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2" y="484233"/>
            <a:ext cx="1905000" cy="164782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91731" y="2209800"/>
            <a:ext cx="4805362" cy="1066800"/>
          </a:xfrm>
        </p:spPr>
        <p:txBody>
          <a:bodyPr/>
          <a:lstStyle/>
          <a:p>
            <a:pPr algn="ctr"/>
            <a:r>
              <a:rPr lang="en-US" dirty="0" smtClean="0"/>
              <a:t>Recruiters: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5068" y="762000"/>
            <a:ext cx="5928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Recruiters spend </a:t>
            </a:r>
            <a:r>
              <a:rPr lang="en-US" sz="5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20-60</a:t>
            </a:r>
            <a:r>
              <a:rPr lang="en-US" sz="4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seconds on 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082" name="Picture 2" descr="http://www.toastmasters.org/OtherImages/Timer.as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2" y="2524124"/>
            <a:ext cx="27051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://mymicroproject.com/img/tim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8712" y="2524124"/>
            <a:ext cx="3619500" cy="3648076"/>
          </a:xfrm>
          <a:prstGeom prst="roundRect">
            <a:avLst>
              <a:gd name="adj" fmla="val 9705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612" y="1386125"/>
            <a:ext cx="2554856" cy="1106832"/>
          </a:xfrm>
        </p:spPr>
        <p:txBody>
          <a:bodyPr wrap="square">
            <a:spAutoFit/>
          </a:bodyPr>
          <a:lstStyle/>
          <a:p>
            <a:pPr marL="357188" lvl="1" indent="0">
              <a:buNone/>
            </a:pPr>
            <a:r>
              <a:rPr lang="en-US" b="1" dirty="0"/>
              <a:t>The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first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impression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87512" y="1524000"/>
            <a:ext cx="8686800" cy="3200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0040" y="3230290"/>
            <a:ext cx="5928744" cy="579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recruiters </a:t>
            </a:r>
            <a:r>
              <a:rPr lang="en-US" sz="36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3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most:</a:t>
            </a:r>
            <a:endParaRPr lang="en-US" sz="3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45620" y="4459994"/>
            <a:ext cx="2771774" cy="155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r">
              <a:buNone/>
            </a:pPr>
            <a:r>
              <a:rPr lang="en-US" dirty="0"/>
              <a:t>Finding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</a:t>
            </a:r>
            <a:r>
              <a:rPr lang="en-US" dirty="0" smtClean="0"/>
              <a:t>keywords</a:t>
            </a:r>
            <a:endParaRPr lang="en-US" dirty="0"/>
          </a:p>
        </p:txBody>
      </p:sp>
      <p:pic>
        <p:nvPicPr>
          <p:cNvPr id="49154" name="Picture 2" descr="http://www.designcontest.com/blog/wp-content/uploads/2011/09/a-good-first-impression-is-crucial-in-making-a-sa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990600"/>
            <a:ext cx="2794000" cy="185801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://mattsmarketingblog.com/wp-content/uploads/2011/12/keywords-for-seo-s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6" y="4149660"/>
            <a:ext cx="2181226" cy="2174940"/>
          </a:xfrm>
          <a:prstGeom prst="roundRect">
            <a:avLst>
              <a:gd name="adj" fmla="val 6156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971800"/>
            <a:ext cx="7086600" cy="914400"/>
          </a:xfrm>
        </p:spPr>
        <p:txBody>
          <a:bodyPr/>
          <a:lstStyle/>
          <a:p>
            <a:pPr algn="ctr"/>
            <a:r>
              <a:rPr lang="en-US" sz="5400" dirty="0"/>
              <a:t>The Goal</a:t>
            </a:r>
            <a:endParaRPr lang="en-US" sz="5400" dirty="0"/>
          </a:p>
        </p:txBody>
      </p:sp>
      <p:pic>
        <p:nvPicPr>
          <p:cNvPr id="3074" name="Picture 2" descr="http://smallbiztrends.com/wp-content/uploads/2011/01/iStock_000004996421X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4191000"/>
            <a:ext cx="2819400" cy="2114550"/>
          </a:xfrm>
          <a:prstGeom prst="roundRect">
            <a:avLst>
              <a:gd name="adj" fmla="val 6457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CV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Why We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Need</a:t>
            </a:r>
            <a:r>
              <a:rPr lang="en-US" dirty="0"/>
              <a:t> of a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Why We Need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Good</a:t>
            </a:r>
            <a:r>
              <a:rPr lang="en-US" dirty="0"/>
              <a:t> </a:t>
            </a:r>
            <a:r>
              <a:rPr lang="en-US" dirty="0" smtClean="0"/>
              <a:t>CV?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Goal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Success</a:t>
            </a:r>
            <a:r>
              <a:rPr lang="en-US" dirty="0"/>
              <a:t> </a:t>
            </a:r>
            <a:r>
              <a:rPr lang="en-US" dirty="0" smtClean="0"/>
              <a:t>Strategy</a:t>
            </a:r>
            <a:endParaRPr lang="en-US" dirty="0"/>
          </a:p>
          <a:p>
            <a:r>
              <a:rPr lang="en-US" dirty="0"/>
              <a:t>How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 Out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1026" name="Picture 2" descr="http://www.moorewallpaper.com/cv-writing-template-career-change-job-work-application-covering-le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667252"/>
            <a:ext cx="3544788" cy="2352548"/>
          </a:xfrm>
          <a:prstGeom prst="roundRect">
            <a:avLst>
              <a:gd name="adj" fmla="val 24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dit, pen, writ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1826">
            <a:off x="9197024" y="2607413"/>
            <a:ext cx="1656490" cy="1656490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8382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9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0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3655" y="3632278"/>
            <a:ext cx="22860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Persuade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770812" y="3632278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77432" y="2576366"/>
            <a:ext cx="1752600" cy="641310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Sell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65612" y="4724401"/>
            <a:ext cx="3657600" cy="1180465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an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3078" name="Picture 6" descr="http://sp.life123.com/bm.pix/how-to-sell-your-house-fast.s600x6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762000"/>
            <a:ext cx="2099840" cy="1574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rgersandinquisitions.com/wp-content/uploads/2010/04/investment_banking_sell_da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4" y="1669223"/>
            <a:ext cx="2066926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blueelephantconsulting.com/wp-content/uploads/2011/01/Fotolia_13984998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6" y="1676400"/>
            <a:ext cx="1810898" cy="162288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55" y="4544830"/>
            <a:ext cx="2331404" cy="1539604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 descr="http://www.jobinterviewtechniques.net/images/2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944" y="4544831"/>
            <a:ext cx="2469951" cy="1539603"/>
          </a:xfrm>
          <a:prstGeom prst="roundRect">
            <a:avLst>
              <a:gd name="adj" fmla="val 837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551112" y="34290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dirty="0"/>
              <a:t>The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</a:t>
            </a:r>
            <a:r>
              <a:rPr lang="en-US" sz="4400" dirty="0" smtClean="0"/>
              <a:t>How to Do All This?</a:t>
            </a:r>
            <a:endParaRPr lang="en-US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9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89312" y="3657599"/>
            <a:ext cx="5410200" cy="762001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you need is a!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8" y="3966484"/>
            <a:ext cx="1417254" cy="21295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91" y="3966482"/>
            <a:ext cx="938866" cy="212951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4947451" y="4419601"/>
            <a:ext cx="2191991" cy="21664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51112" y="2819400"/>
            <a:ext cx="7086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OK. But </a:t>
            </a:r>
            <a:r>
              <a:rPr lang="en-US" sz="4400" dirty="0" smtClean="0"/>
              <a:t>How to Do All This?</a:t>
            </a:r>
            <a:endParaRPr lang="en-US" sz="4400" dirty="0"/>
          </a:p>
        </p:txBody>
      </p:sp>
      <p:pic>
        <p:nvPicPr>
          <p:cNvPr id="10" name="Picture 7" descr="http://www.refresheverything.com/blog/wp-content/uploads/2010/07/oped.71310.howt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6858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pic>
        <p:nvPicPr>
          <p:cNvPr id="4098" name="Picture 2" descr="http://thebizcoachblog.com/wp-content/uploads/2010/04/Succes-Key-quote-bizcoachblog-biz-coach-training-system-learn2earnit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676400"/>
            <a:ext cx="4457700" cy="399707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5467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0284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371323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cons.iconarchive.com/icons/aha-soft/standard-portfolio/256/Resum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28956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51112" y="1981200"/>
            <a:ext cx="7086600" cy="9144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1" fontAlgn="base" hangingPunct="1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dirty="0"/>
              <a:t>What Is a CV?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91799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</p:spTree>
    <p:extLst>
      <p:ext uri="{BB962C8B-B14F-4D97-AF65-F5344CB8AC3E}">
        <p14:creationId xmlns:p14="http://schemas.microsoft.com/office/powerpoint/2010/main" val="2501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</a:t>
            </a:r>
            <a:r>
              <a:rPr lang="en-US" dirty="0" smtClean="0"/>
              <a:t>Strategy</a:t>
            </a:r>
            <a:r>
              <a:rPr lang="en-US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539564" y="3773726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19859" y="3263900"/>
            <a:ext cx="3836554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29460" y="2753122"/>
            <a:ext cx="3836552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764" y="2247900"/>
            <a:ext cx="3783448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69088" y="4277122"/>
            <a:ext cx="3962400" cy="510778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3" name="Right Arrow 2"/>
          <p:cNvSpPr/>
          <p:nvPr/>
        </p:nvSpPr>
        <p:spPr>
          <a:xfrm rot="18542208">
            <a:off x="6163333" y="3076041"/>
            <a:ext cx="3804592" cy="1248503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18482354">
            <a:off x="6934517" y="4167126"/>
            <a:ext cx="3415226" cy="441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6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22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Be </a:t>
            </a:r>
            <a:r>
              <a:rPr lang="en-US" dirty="0" smtClean="0"/>
              <a:t>Unique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8612" y="4114800"/>
            <a:ext cx="4112926" cy="62208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creativeness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7096486" y="1512136"/>
            <a:ext cx="3385894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copy paste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5926" y="5156202"/>
            <a:ext cx="3113886" cy="1066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you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626" name="Picture 2" descr="http://cdnimg.visualizeus.com/thumbs/67/69/copy,copy,paste,funny,geek,geeky,paste-6769cd23d8cd5ffb494aa3899564be34_h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28" y="2881163"/>
            <a:ext cx="2416210" cy="160919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www.beautifullife.info/wp-content/uploads/2010/01/30/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35" y="4961278"/>
            <a:ext cx="1778648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www.lib.unc.edu/instruct/showme/images/showme_board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53" y="4948578"/>
            <a:ext cx="2390655" cy="148220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85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Do You Apply?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Apply?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50302" y="3223677"/>
            <a:ext cx="3868510" cy="1171465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Why you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choose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exact</a:t>
            </a:r>
            <a:r>
              <a:rPr lang="en-US" dirty="0"/>
              <a:t> job </a:t>
            </a:r>
            <a:r>
              <a:rPr lang="en-US" dirty="0" smtClean="0"/>
              <a:t>offer?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57857" y="4976436"/>
            <a:ext cx="468714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you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yourself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en-US" sz="32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en-US" sz="32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http://www.sonarbangladesh.com/blog/uploads/rumi10201109151316126761_Exactl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2" y="1447800"/>
            <a:ext cx="1424770" cy="1623476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9690" y="4250152"/>
            <a:ext cx="1415137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7012" y="4250152"/>
            <a:ext cx="1346166" cy="17224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9612" y="4572000"/>
            <a:ext cx="807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Also known as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</a:t>
            </a:r>
            <a:r>
              <a:rPr lang="en-US" sz="3200" dirty="0" smtClean="0"/>
              <a:t>" or "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Curriculum Vitae</a:t>
            </a:r>
            <a:r>
              <a:rPr lang="en-US" sz="3200" dirty="0" smtClean="0"/>
              <a:t>"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168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28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22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writing it?</a:t>
            </a:r>
          </a:p>
        </p:txBody>
      </p:sp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  <p:pic>
        <p:nvPicPr>
          <p:cNvPr id="18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Point of The Resume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0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9502" y="3810001"/>
            <a:ext cx="419303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writing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68000" y="5257800"/>
            <a:ext cx="4598412" cy="106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for?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3.bp.blogspot.com/_4jSZRO0DAiQ/THaOxj3cILI/AAAAAAAAAAM/9OaIEvbYdGA/s1600/woman+reading+boo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0209" y="1066801"/>
            <a:ext cx="1473994" cy="165626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lphabizness.com/images/lad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15" y="3810000"/>
            <a:ext cx="1914782" cy="1165436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eneaththecover.com/wp-content/uploads/2011/01/AReindl-011211-about_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3" y="5218218"/>
            <a:ext cx="1840012" cy="1151058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7007586" y="2925554"/>
            <a:ext cx="316535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dirty="0"/>
              <a:t>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/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9744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7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What the </a:t>
            </a:r>
            <a:r>
              <a:rPr lang="en-US" dirty="0" smtClean="0"/>
              <a:t>Employer Wants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84148" y="4931994"/>
            <a:ext cx="4487732" cy="565146"/>
          </a:xfrm>
        </p:spPr>
        <p:txBody>
          <a:bodyPr wrap="square">
            <a:spAutoFit/>
          </a:bodyPr>
          <a:lstStyle/>
          <a:p>
            <a:pPr marL="0" lvl="1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</a:t>
            </a:r>
            <a:r>
              <a:rPr lang="en-US" dirty="0" smtClean="0"/>
              <a:t> all </a:t>
            </a:r>
            <a:r>
              <a:rPr lang="en-US" dirty="0"/>
              <a:t>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21511" y="3089314"/>
            <a:ext cx="3344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relevant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things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2412" y="3886200"/>
            <a:ext cx="4811204" cy="95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</a:t>
            </a:r>
          </a:p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employer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wants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3784" y="5636565"/>
            <a:ext cx="4335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algn="ctr"/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been </a:t>
            </a:r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paid</a:t>
            </a:r>
            <a:r>
              <a:rPr lang="en-US" sz="3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r>
              <a:rPr lang="en-US" sz="1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13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://www.webdesigncompany.net/wp-content/uploads/2009/01/be-releva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58096" y="1121305"/>
            <a:ext cx="1071078" cy="1676081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arm1.static.flickr.com/56/159396491_9df6a1c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3" y="4343401"/>
            <a:ext cx="2789127" cy="2091845"/>
          </a:xfrm>
          <a:prstGeom prst="roundRect">
            <a:avLst>
              <a:gd name="adj" fmla="val 977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062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0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Presentation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542212" y="1219200"/>
            <a:ext cx="2743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708488" y="3886200"/>
            <a:ext cx="2211674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</a:t>
            </a:r>
          </a:p>
        </p:txBody>
      </p:sp>
      <p:pic>
        <p:nvPicPr>
          <p:cNvPr id="7170" name="Picture 2" descr="http://www.freelancecopywritersblog.com/wp-content/uploads/2011/09/231-foc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5562" y="4665250"/>
            <a:ext cx="2660650" cy="1821063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241306" y="2538559"/>
            <a:ext cx="263390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apply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29669" y="2170259"/>
            <a:ext cx="267087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point of the </a:t>
            </a: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</a:t>
            </a:r>
            <a:endParaRPr lang="en-US" sz="1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39270" y="1801959"/>
            <a:ext cx="2670874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employer wants?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41506" y="1431608"/>
            <a:ext cx="2633906" cy="374571"/>
          </a:xfrm>
          <a:prstGeom prst="roundRect">
            <a:avLst/>
          </a:prstGeom>
          <a:solidFill>
            <a:srgbClr val="D9D5C7">
              <a:alpha val="5000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 presentation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98016" y="2902030"/>
            <a:ext cx="2758486" cy="374571"/>
          </a:xfrm>
          <a:prstGeom prst="round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unique</a:t>
            </a:r>
          </a:p>
        </p:txBody>
      </p:sp>
      <p:sp>
        <p:nvSpPr>
          <p:cNvPr id="27" name="Right Arrow 2"/>
          <p:cNvSpPr/>
          <p:nvPr/>
        </p:nvSpPr>
        <p:spPr>
          <a:xfrm rot="18542208">
            <a:off x="5038187" y="2358095"/>
            <a:ext cx="2108702" cy="624250"/>
          </a:xfrm>
          <a:custGeom>
            <a:avLst/>
            <a:gdLst>
              <a:gd name="connsiteX0" fmla="*/ 0 w 2895600"/>
              <a:gd name="connsiteY0" fmla="*/ 577998 h 1613595"/>
              <a:gd name="connsiteX1" fmla="*/ 1313938 w 2895600"/>
              <a:gd name="connsiteY1" fmla="*/ 577998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5600"/>
              <a:gd name="connsiteY0" fmla="*/ 577998 h 1613595"/>
              <a:gd name="connsiteX1" fmla="*/ 2198570 w 2895600"/>
              <a:gd name="connsiteY1" fmla="*/ 580111 h 1613595"/>
              <a:gd name="connsiteX2" fmla="*/ 1313938 w 2895600"/>
              <a:gd name="connsiteY2" fmla="*/ 0 h 1613595"/>
              <a:gd name="connsiteX3" fmla="*/ 2895600 w 2895600"/>
              <a:gd name="connsiteY3" fmla="*/ 806798 h 1613595"/>
              <a:gd name="connsiteX4" fmla="*/ 1313938 w 2895600"/>
              <a:gd name="connsiteY4" fmla="*/ 1613595 h 1613595"/>
              <a:gd name="connsiteX5" fmla="*/ 1313938 w 2895600"/>
              <a:gd name="connsiteY5" fmla="*/ 1035597 h 1613595"/>
              <a:gd name="connsiteX6" fmla="*/ 0 w 2895600"/>
              <a:gd name="connsiteY6" fmla="*/ 1035597 h 1613595"/>
              <a:gd name="connsiteX7" fmla="*/ 0 w 2895600"/>
              <a:gd name="connsiteY7" fmla="*/ 577998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1318205 w 2899867"/>
              <a:gd name="connsiteY5" fmla="*/ 1035597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4267 w 2899867"/>
              <a:gd name="connsiteY6" fmla="*/ 1035597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532407 h 1613595"/>
              <a:gd name="connsiteX1" fmla="*/ 2202837 w 2899867"/>
              <a:gd name="connsiteY1" fmla="*/ 580111 h 1613595"/>
              <a:gd name="connsiteX2" fmla="*/ 1318205 w 2899867"/>
              <a:gd name="connsiteY2" fmla="*/ 0 h 1613595"/>
              <a:gd name="connsiteX3" fmla="*/ 2899867 w 2899867"/>
              <a:gd name="connsiteY3" fmla="*/ 806798 h 1613595"/>
              <a:gd name="connsiteX4" fmla="*/ 1318205 w 2899867"/>
              <a:gd name="connsiteY4" fmla="*/ 1613595 h 1613595"/>
              <a:gd name="connsiteX5" fmla="*/ 2118048 w 2899867"/>
              <a:gd name="connsiteY5" fmla="*/ 812154 h 1613595"/>
              <a:gd name="connsiteX6" fmla="*/ 33861 w 2899867"/>
              <a:gd name="connsiteY6" fmla="*/ 1011601 h 1613595"/>
              <a:gd name="connsiteX7" fmla="*/ 0 w 2899867"/>
              <a:gd name="connsiteY7" fmla="*/ 532407 h 1613595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1318205 w 2899867"/>
              <a:gd name="connsiteY2" fmla="*/ 88434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702029"/>
              <a:gd name="connsiteX1" fmla="*/ 2259088 w 2899867"/>
              <a:gd name="connsiteY1" fmla="*/ 475780 h 1702029"/>
              <a:gd name="connsiteX2" fmla="*/ 2218835 w 2899867"/>
              <a:gd name="connsiteY2" fmla="*/ 110276 h 1702029"/>
              <a:gd name="connsiteX3" fmla="*/ 2899867 w 2899867"/>
              <a:gd name="connsiteY3" fmla="*/ 895232 h 1702029"/>
              <a:gd name="connsiteX4" fmla="*/ 1318205 w 2899867"/>
              <a:gd name="connsiteY4" fmla="*/ 1702029 h 1702029"/>
              <a:gd name="connsiteX5" fmla="*/ 2118048 w 2899867"/>
              <a:gd name="connsiteY5" fmla="*/ 900588 h 1702029"/>
              <a:gd name="connsiteX6" fmla="*/ 33861 w 2899867"/>
              <a:gd name="connsiteY6" fmla="*/ 1100035 h 1702029"/>
              <a:gd name="connsiteX7" fmla="*/ 0 w 2899867"/>
              <a:gd name="connsiteY7" fmla="*/ 620841 h 1702029"/>
              <a:gd name="connsiteX0" fmla="*/ 0 w 2899867"/>
              <a:gd name="connsiteY0" fmla="*/ 620841 h 1248503"/>
              <a:gd name="connsiteX1" fmla="*/ 2259088 w 2899867"/>
              <a:gd name="connsiteY1" fmla="*/ 475780 h 1248503"/>
              <a:gd name="connsiteX2" fmla="*/ 2218835 w 2899867"/>
              <a:gd name="connsiteY2" fmla="*/ 110276 h 1248503"/>
              <a:gd name="connsiteX3" fmla="*/ 2899867 w 2899867"/>
              <a:gd name="connsiteY3" fmla="*/ 895232 h 1248503"/>
              <a:gd name="connsiteX4" fmla="*/ 1817034 w 2899867"/>
              <a:gd name="connsiteY4" fmla="*/ 1248503 h 1248503"/>
              <a:gd name="connsiteX5" fmla="*/ 2118048 w 2899867"/>
              <a:gd name="connsiteY5" fmla="*/ 900588 h 1248503"/>
              <a:gd name="connsiteX6" fmla="*/ 33861 w 2899867"/>
              <a:gd name="connsiteY6" fmla="*/ 1100035 h 1248503"/>
              <a:gd name="connsiteX7" fmla="*/ 0 w 2899867"/>
              <a:gd name="connsiteY7" fmla="*/ 620841 h 124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9867" h="1248503">
                <a:moveTo>
                  <a:pt x="0" y="620841"/>
                </a:moveTo>
                <a:cubicBezTo>
                  <a:pt x="356122" y="338408"/>
                  <a:pt x="656773" y="-536713"/>
                  <a:pt x="2259088" y="475780"/>
                </a:cubicBezTo>
                <a:lnTo>
                  <a:pt x="2218835" y="110276"/>
                </a:lnTo>
                <a:lnTo>
                  <a:pt x="2899867" y="895232"/>
                </a:lnTo>
                <a:lnTo>
                  <a:pt x="1817034" y="1248503"/>
                </a:lnTo>
                <a:lnTo>
                  <a:pt x="2118048" y="900588"/>
                </a:lnTo>
                <a:cubicBezTo>
                  <a:pt x="738887" y="-260149"/>
                  <a:pt x="72189" y="1353241"/>
                  <a:pt x="33861" y="1100035"/>
                </a:cubicBezTo>
                <a:cubicBezTo>
                  <a:pt x="32439" y="932305"/>
                  <a:pt x="1422" y="788571"/>
                  <a:pt x="0" y="62084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fontAlgn="base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1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 rot="18482354">
            <a:off x="5617016" y="2883133"/>
            <a:ext cx="1707613" cy="22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Strategy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4" name="Picture 6" descr="http://yoomailit.com/wp-content/uploads/2011/01/consistency-b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25" y="2117665"/>
            <a:ext cx="2469764" cy="154360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trailershut.com/movie-posters/Fast-and-Furious-5-Movie-Pos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80" y="4665249"/>
            <a:ext cx="2685932" cy="1821062"/>
          </a:xfrm>
          <a:prstGeom prst="roundRect">
            <a:avLst>
              <a:gd name="adj" fmla="val 81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3"/>
          <p:cNvSpPr txBox="1">
            <a:spLocks/>
          </p:cNvSpPr>
          <p:nvPr/>
        </p:nvSpPr>
        <p:spPr>
          <a:xfrm>
            <a:off x="3267745" y="3899848"/>
            <a:ext cx="1621115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brief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Stand </a:t>
            </a:r>
            <a:r>
              <a:rPr lang="en-US" dirty="0"/>
              <a:t>O</a:t>
            </a:r>
            <a:r>
              <a:rPr lang="en-US" dirty="0" smtClean="0"/>
              <a:t>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95400"/>
            <a:ext cx="6705600" cy="685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Make your CV 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remarkable</a:t>
            </a:r>
            <a:r>
              <a:rPr lang="en-US" dirty="0" smtClean="0"/>
              <a:t>!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674" name="Picture 2" descr="http://www.seobook.com/images/fi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6559" y="2209800"/>
            <a:ext cx="5535706" cy="3962400"/>
          </a:xfrm>
          <a:prstGeom prst="roundRect">
            <a:avLst>
              <a:gd name="adj" fmla="val 63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700" dirty="0" smtClean="0"/>
              <a:t>There are some </a:t>
            </a:r>
            <a:r>
              <a:rPr lang="en-US" sz="3700" dirty="0" smtClean="0">
                <a:solidFill>
                  <a:schemeClr val="tx2">
                    <a:lumMod val="75000"/>
                  </a:schemeClr>
                </a:solidFill>
              </a:rPr>
              <a:t>must-have sections </a:t>
            </a:r>
            <a:r>
              <a:rPr lang="en-US" sz="3700" dirty="0" smtClean="0"/>
              <a:t>in your CV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Personal information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Objective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Previous work experience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Projects </a:t>
            </a:r>
            <a:r>
              <a:rPr lang="en-US" dirty="0" smtClean="0"/>
              <a:t>developed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E.g. at the </a:t>
            </a:r>
            <a:r>
              <a:rPr lang="en-US" dirty="0" smtClean="0"/>
              <a:t>university / </a:t>
            </a:r>
            <a:r>
              <a:rPr lang="en-US" dirty="0" smtClean="0"/>
              <a:t>high school </a:t>
            </a:r>
            <a:r>
              <a:rPr lang="en-US" dirty="0" smtClean="0"/>
              <a:t>/ etc.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Education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Skills </a:t>
            </a:r>
            <a:r>
              <a:rPr lang="en-US" dirty="0"/>
              <a:t>and </a:t>
            </a:r>
            <a:r>
              <a:rPr lang="en-US" dirty="0" smtClean="0"/>
              <a:t>abilities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Other </a:t>
            </a:r>
            <a:r>
              <a:rPr lang="en-US" dirty="0" smtClean="0"/>
              <a:t>experience, e.g. at </a:t>
            </a:r>
            <a:r>
              <a:rPr lang="en-US" dirty="0" smtClean="0"/>
              <a:t>the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Your Resume</a:t>
            </a:r>
            <a:endParaRPr lang="en-US" dirty="0"/>
          </a:p>
        </p:txBody>
      </p:sp>
      <p:pic>
        <p:nvPicPr>
          <p:cNvPr id="5122" name="Picture 2" descr="http://www.webseoanalytics.com/blog/wp-content/uploads/2010/10/link-structure-node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69" y="2514600"/>
            <a:ext cx="2844800" cy="21336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1217285">
            <a:off x="8275872" y="4825969"/>
            <a:ext cx="276543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Resume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2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Information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Always </a:t>
            </a:r>
            <a:r>
              <a:rPr lang="en-US" dirty="0" smtClean="0"/>
              <a:t>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personal info</a:t>
            </a:r>
            <a:r>
              <a:rPr lang="en-US" dirty="0" smtClean="0"/>
              <a:t> put </a:t>
            </a:r>
            <a:r>
              <a:rPr lang="en-US" dirty="0" smtClean="0"/>
              <a:t>it </a:t>
            </a:r>
            <a:r>
              <a:rPr lang="en-US" dirty="0" smtClean="0"/>
              <a:t>at </a:t>
            </a:r>
            <a:r>
              <a:rPr lang="en-US" dirty="0" smtClean="0"/>
              <a:t>the top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Include the following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name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photo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Your contacts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Email address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Telephone number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H</a:t>
            </a:r>
            <a:r>
              <a:rPr lang="en-US" dirty="0" smtClean="0"/>
              <a:t>ome address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3912813"/>
            <a:ext cx="4419600" cy="1841500"/>
          </a:xfrm>
          <a:prstGeom prst="roundRect">
            <a:avLst>
              <a:gd name="adj" fmla="val 6364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2212" y="2258282"/>
            <a:ext cx="2331920" cy="137473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>
              <a:lnSpc>
                <a:spcPts val="5000"/>
              </a:lnSpc>
            </a:pP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Personal</a:t>
            </a:r>
            <a:b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Info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89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512" y="3048000"/>
            <a:ext cx="4495800" cy="914400"/>
          </a:xfrm>
        </p:spPr>
        <p:txBody>
          <a:bodyPr/>
          <a:lstStyle/>
          <a:p>
            <a:pPr algn="ctr"/>
            <a:r>
              <a:rPr lang="en-US" sz="5400" dirty="0"/>
              <a:t>The Photo</a:t>
            </a:r>
            <a:endParaRPr lang="en-US" sz="5400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764266" y="990600"/>
            <a:ext cx="2794000" cy="1720847"/>
          </a:xfr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Use a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photo</a:t>
            </a:r>
          </a:p>
        </p:txBody>
      </p:sp>
      <p:sp>
        <p:nvSpPr>
          <p:cNvPr id="5" name="Rectangle 4"/>
          <p:cNvSpPr/>
          <p:nvPr/>
        </p:nvSpPr>
        <p:spPr>
          <a:xfrm rot="19290462">
            <a:off x="7345044" y="4900143"/>
            <a:ext cx="2124812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Svetlin-Nakov-face-sm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66" y="759727"/>
            <a:ext cx="1787346" cy="2182591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83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627812" y="4572000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Don't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Facebook</a:t>
            </a:r>
            <a:r>
              <a:rPr lang="en-US" dirty="0"/>
              <a:t> 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party</a:t>
            </a:r>
            <a:r>
              <a:rPr lang="en-US" dirty="0" smtClean="0"/>
              <a:t> </a:t>
            </a:r>
            <a:r>
              <a:rPr lang="bg-BG" dirty="0" smtClean="0"/>
              <a:t>/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beach</a:t>
            </a:r>
            <a:r>
              <a:rPr lang="en-US" dirty="0" smtClean="0"/>
              <a:t> photos</a:t>
            </a:r>
            <a:r>
              <a:rPr lang="en-US" dirty="0"/>
              <a:t>!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627812" y="5638800"/>
            <a:ext cx="42672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Better no </a:t>
            </a:r>
            <a:r>
              <a:rPr lang="en-US" sz="2800" dirty="0"/>
              <a:t>photo at </a:t>
            </a:r>
            <a:r>
              <a:rPr lang="en-US" sz="2800" dirty="0"/>
              <a:t>all</a:t>
            </a:r>
          </a:p>
        </p:txBody>
      </p:sp>
      <p:pic>
        <p:nvPicPr>
          <p:cNvPr id="7170" name="Picture 2" descr="http://t2.gstatic.com/images?q=tbn:ANd9GcQpSxdCEkaizg3eWYJywaa16zvH-Fdw6LEczSptszYB-99Uryq0RBm1CQ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4538661"/>
            <a:ext cx="2619375" cy="1743076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4" y="2143126"/>
            <a:ext cx="1714500" cy="20478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1141412" y="2057400"/>
            <a:ext cx="19050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17612" y="2057400"/>
            <a:ext cx="1828800" cy="220980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656012" y="4419600"/>
            <a:ext cx="2895600" cy="1981201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656012" y="4538662"/>
            <a:ext cx="2895600" cy="1862138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846512" y="3124200"/>
            <a:ext cx="44958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400" dirty="0"/>
              <a:t>The Photo</a:t>
            </a:r>
            <a:endParaRPr lang="en-US" sz="5400" dirty="0"/>
          </a:p>
        </p:txBody>
      </p:sp>
      <p:sp>
        <p:nvSpPr>
          <p:cNvPr id="17" name="Content Placeholder 5"/>
          <p:cNvSpPr txBox="1">
            <a:spLocks/>
          </p:cNvSpPr>
          <p:nvPr/>
        </p:nvSpPr>
        <p:spPr>
          <a:xfrm>
            <a:off x="4764266" y="990600"/>
            <a:ext cx="2794000" cy="172084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mtClean="0"/>
              <a:t>Use a </a:t>
            </a:r>
            <a:r>
              <a:rPr lang="en-US" sz="32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personable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photo</a:t>
            </a:r>
            <a:endParaRPr lang="en-US" dirty="0" smtClean="0"/>
          </a:p>
        </p:txBody>
      </p:sp>
      <p:pic>
        <p:nvPicPr>
          <p:cNvPr id="18" name="Picture 17" descr="Svetlin-Nakov-face-sm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66" y="759727"/>
            <a:ext cx="1787346" cy="2182591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81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Use your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personal contacts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email,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personal</a:t>
            </a:r>
            <a:r>
              <a:rPr lang="en-US" sz="2800" dirty="0" smtClean="0"/>
              <a:t> telephone!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Never</a:t>
            </a:r>
            <a:r>
              <a:rPr lang="en-US" sz="2800" dirty="0" smtClean="0"/>
              <a:t> use work contacts!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Be sure to have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good-looking email </a:t>
            </a:r>
            <a:r>
              <a:rPr lang="en-US" sz="3200" dirty="0" smtClean="0"/>
              <a:t>address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Even if you use it only for job applications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2"/>
              </a:rPr>
              <a:t>PeterPetrov@gmail.com</a:t>
            </a:r>
            <a:r>
              <a:rPr lang="en-US" sz="2600" noProof="1" smtClean="0"/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3"/>
              </a:rPr>
              <a:t>Nevena.Stoyanova@mail.ru</a:t>
            </a:r>
            <a:r>
              <a:rPr lang="en-US" sz="2600" noProof="1" smtClean="0"/>
              <a:t>,</a:t>
            </a:r>
            <a:br>
              <a:rPr lang="en-US" sz="2600" noProof="1" smtClean="0"/>
            </a:b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4"/>
              </a:rPr>
              <a:t>Asen_Georgiev@yahoo.com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2600" noProof="1" smtClean="0">
                <a:solidFill>
                  <a:schemeClr val="accent2">
                    <a:lumMod val="20000"/>
                    <a:lumOff val="80000"/>
                  </a:schemeClr>
                </a:solidFill>
                <a:hlinkClick r:id="rId5"/>
              </a:rPr>
              <a:t>steve@developer.com</a:t>
            </a:r>
            <a:endParaRPr lang="en-US" sz="2600" noProof="1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Ugly emails to avoid: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800" u="sng" noProof="1" smtClean="0">
                <a:solidFill>
                  <a:srgbClr val="FF6419"/>
                </a:solidFill>
              </a:rPr>
              <a:t>DestructorMachine@abv.bg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P373rP37r0v@abv.bg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motherfucker@youporn.net</a:t>
            </a:r>
            <a:r>
              <a:rPr lang="en-US" sz="2800" noProof="1" smtClean="0">
                <a:solidFill>
                  <a:srgbClr val="D9D5C7"/>
                </a:solidFill>
              </a:rPr>
              <a:t>, </a:t>
            </a:r>
            <a:r>
              <a:rPr lang="en-US" sz="2800" u="sng" noProof="1" smtClean="0">
                <a:solidFill>
                  <a:srgbClr val="FF6419"/>
                </a:solidFill>
              </a:rPr>
              <a:t>super.pich.92@gmail.com</a:t>
            </a:r>
            <a:endParaRPr lang="en-US" sz="2800" u="sng" noProof="1">
              <a:solidFill>
                <a:srgbClr val="FF641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Contacts</a:t>
            </a:r>
            <a:endParaRPr lang="en-US" dirty="0"/>
          </a:p>
        </p:txBody>
      </p:sp>
      <p:pic>
        <p:nvPicPr>
          <p:cNvPr id="11266" name="Picture 2" descr="email, envelope, mail, newsletter, ope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78" y="1447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ddress, email, fax, phone, websit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896" y="3906081"/>
            <a:ext cx="2037519" cy="2037519"/>
          </a:xfrm>
          <a:prstGeom prst="rect">
            <a:avLst/>
          </a:prstGeom>
          <a:noFill/>
          <a:effectLst>
            <a:glow rad="38100">
              <a:schemeClr val="bg1">
                <a:lumMod val="85000"/>
                <a:lumOff val="1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objective</a:t>
            </a:r>
            <a:r>
              <a:rPr lang="en-US" dirty="0" smtClean="0"/>
              <a:t> should </a:t>
            </a:r>
            <a:r>
              <a:rPr lang="en-US" dirty="0" smtClean="0"/>
              <a:t>come after </a:t>
            </a:r>
            <a:r>
              <a:rPr lang="en-US" dirty="0" smtClean="0"/>
              <a:t>the personal information</a:t>
            </a:r>
          </a:p>
          <a:p>
            <a:pPr lvl="1"/>
            <a:r>
              <a:rPr lang="en-US" dirty="0" smtClean="0"/>
              <a:t>What you are applying for?</a:t>
            </a:r>
          </a:p>
          <a:p>
            <a:pPr lvl="1"/>
            <a:r>
              <a:rPr lang="en-US" dirty="0" smtClean="0"/>
              <a:t>Be descriptive, but be brief</a:t>
            </a:r>
          </a:p>
          <a:p>
            <a:pPr lvl="1"/>
            <a:r>
              <a:rPr lang="en-US" dirty="0"/>
              <a:t>Don't be overdescriptive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7012" y="4653224"/>
            <a:ext cx="7010400" cy="1460500"/>
          </a:xfrm>
          <a:prstGeom prst="roundRect">
            <a:avLst>
              <a:gd name="adj" fmla="val 91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 rot="20741558">
            <a:off x="7374835" y="3365422"/>
            <a:ext cx="2673232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8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92873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Describe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 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rder</a:t>
            </a:r>
            <a:r>
              <a:rPr lang="en-US" dirty="0" smtClean="0"/>
              <a:t> positions by date (from the last)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Explain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duties</a:t>
            </a:r>
            <a:r>
              <a:rPr lang="en-US" dirty="0" smtClean="0"/>
              <a:t> at this position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For software developers: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Include the technologies you have used (keywords from the job description)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Irrelevant experience is not important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Skip it unless you don’t have anything else</a:t>
            </a:r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50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Work Experience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0877024">
            <a:off x="8172313" y="2061555"/>
            <a:ext cx="3047629" cy="830997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352800"/>
            <a:ext cx="3701616" cy="19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show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expertise</a:t>
            </a:r>
            <a:r>
              <a:rPr lang="en-US" dirty="0" smtClean="0"/>
              <a:t> is to show something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</a:t>
            </a:r>
          </a:p>
          <a:p>
            <a:pPr lvl="1"/>
            <a:r>
              <a:rPr lang="en-US" dirty="0" smtClean="0"/>
              <a:t>Like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</a:t>
            </a:r>
            <a:r>
              <a:rPr lang="en-US" dirty="0" smtClean="0"/>
              <a:t> have developed</a:t>
            </a:r>
          </a:p>
          <a:p>
            <a:r>
              <a:rPr lang="en-US" dirty="0" smtClean="0"/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impression</a:t>
            </a:r>
            <a:r>
              <a:rPr lang="en-US" dirty="0" smtClean="0"/>
              <a:t> than just plain words like "I am good at</a:t>
            </a:r>
            <a:r>
              <a:rPr lang="en-US" dirty="0" smtClean="0"/>
              <a:t>…"</a:t>
            </a:r>
            <a:endParaRPr lang="en-US" dirty="0" smtClean="0"/>
          </a:p>
          <a:p>
            <a:r>
              <a:rPr lang="en-US" dirty="0" smtClean="0"/>
              <a:t>No projects?</a:t>
            </a:r>
          </a:p>
          <a:p>
            <a:pPr lvl="1"/>
            <a:r>
              <a:rPr lang="en-US" dirty="0" smtClean="0"/>
              <a:t>Why not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gain </a:t>
            </a:r>
            <a:r>
              <a:rPr lang="en-US" dirty="0" smtClean="0"/>
              <a:t>some experience?</a:t>
            </a:r>
          </a:p>
          <a:p>
            <a:r>
              <a:rPr lang="en-US" dirty="0" smtClean="0"/>
              <a:t>Create a </a:t>
            </a:r>
            <a:r>
              <a:rPr lang="en-US" noProof="1" smtClean="0"/>
              <a:t>GitHub</a:t>
            </a:r>
            <a:r>
              <a:rPr lang="en-US" dirty="0" smtClean="0"/>
              <a:t> profile</a:t>
            </a:r>
          </a:p>
          <a:p>
            <a:pPr lvl="1"/>
            <a:r>
              <a:rPr lang="en-US" dirty="0" smtClean="0"/>
              <a:t>It is your developer portfolio!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</a:t>
            </a:r>
            <a:r>
              <a:rPr lang="en-US" dirty="0" smtClean="0"/>
              <a:t>Developed</a:t>
            </a:r>
            <a:endParaRPr lang="en-US" dirty="0"/>
          </a:p>
        </p:txBody>
      </p:sp>
      <p:pic>
        <p:nvPicPr>
          <p:cNvPr id="8194" name="Picture 2" descr="http://blog.web-translations.com/wp-content/uploads_webtrans/2011/08/project_manageme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13612" y="4273792"/>
            <a:ext cx="3098800" cy="1981200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05094" y="3421559"/>
            <a:ext cx="2115836" cy="769441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Projects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112" y="2590800"/>
            <a:ext cx="7086600" cy="914400"/>
          </a:xfrm>
        </p:spPr>
        <p:txBody>
          <a:bodyPr/>
          <a:lstStyle/>
          <a:p>
            <a:pPr algn="ctr"/>
            <a:r>
              <a:rPr lang="en-US" dirty="0" smtClean="0"/>
              <a:t>What Is a CV?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22524" y="1217186"/>
            <a:ext cx="3943776" cy="1066800"/>
          </a:xfrm>
          <a:prstGeom prst="round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skills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17812" y="5105400"/>
            <a:ext cx="5410200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Highlights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accomplishments</a:t>
            </a: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77368" y="3657600"/>
            <a:ext cx="3055645" cy="579646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biography</a:t>
            </a:r>
          </a:p>
        </p:txBody>
      </p:sp>
      <p:pic>
        <p:nvPicPr>
          <p:cNvPr id="2050" name="Picture 2" descr="http://www.lyncmedia.com/images/experienc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0612" y="1121568"/>
            <a:ext cx="1549888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4.bp.blogspot.com/_-7GoB3yzSYE/TUB-LX7cwzI/AAAAAAAAAkE/1d0Gs4Eg52g/s1600/soft+skil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121568"/>
            <a:ext cx="1549890" cy="1162418"/>
          </a:xfrm>
          <a:prstGeom prst="roundRect">
            <a:avLst>
              <a:gd name="adj" fmla="val 502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labho.com/wp-content/uploads/2011/06/Self-Improvemen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2" r="-10555"/>
          <a:stretch/>
        </p:blipFill>
        <p:spPr bwMode="auto">
          <a:xfrm>
            <a:off x="2360450" y="3505200"/>
            <a:ext cx="1557671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2057" name="Picture 9" descr="http://www.coe.int/t/dg3/romatravellers/Source/imgs/highligh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213" y="4799683"/>
            <a:ext cx="1549890" cy="1162418"/>
          </a:xfrm>
          <a:prstGeom prst="roundRect">
            <a:avLst>
              <a:gd name="adj" fmla="val 5028"/>
            </a:avLst>
          </a:prstGeom>
          <a:solidFill>
            <a:srgbClr val="FFFFFF"/>
          </a:solidFill>
          <a:ln>
            <a:solidFill>
              <a:schemeClr val="bg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29299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Describe your formal + informal education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Universities / degrees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High school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ourses taken </a:t>
            </a:r>
            <a:r>
              <a:rPr lang="en-US" dirty="0" smtClean="0"/>
              <a:t>relevant </a:t>
            </a:r>
            <a:r>
              <a:rPr lang="en-US" dirty="0" smtClean="0"/>
              <a:t>to the job </a:t>
            </a:r>
            <a:r>
              <a:rPr lang="en-US" dirty="0" smtClean="0"/>
              <a:t>offer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Add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</a:t>
            </a:r>
            <a:r>
              <a:rPr lang="en-US" dirty="0" smtClean="0"/>
              <a:t>informal education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E.g. @ </a:t>
            </a:r>
            <a:r>
              <a:rPr lang="en-US" dirty="0" smtClean="0"/>
              <a:t>Software University, @ </a:t>
            </a:r>
            <a:r>
              <a:rPr lang="en-US" noProof="1" smtClean="0"/>
              <a:t>Coursera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@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Telerik Academy, @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Codecademy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…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9218" name="Picture 2" descr="http://www.immortalhumans.com/wp-content/uploads/education-and-blood-press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029" y="3250884"/>
            <a:ext cx="3160766" cy="2314884"/>
          </a:xfrm>
          <a:prstGeom prst="roundRect">
            <a:avLst>
              <a:gd name="adj" fmla="val 71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217285">
            <a:off x="8542791" y="2185899"/>
            <a:ext cx="2352695" cy="707886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Education</a:t>
            </a:r>
            <a:endParaRPr lang="en-US" sz="4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0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down all your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skills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abilities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</a:t>
            </a:r>
            <a:r>
              <a:rPr lang="en-US" dirty="0" smtClean="0"/>
              <a:t> of them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But some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important</a:t>
            </a:r>
            <a:r>
              <a:rPr lang="en-US" dirty="0" smtClean="0"/>
              <a:t> than others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Highlight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skills</a:t>
            </a:r>
            <a:r>
              <a:rPr lang="en-US" dirty="0" smtClean="0"/>
              <a:t> that are most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relevant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</a:t>
            </a:r>
            <a:r>
              <a:rPr lang="en-US" dirty="0" smtClean="0"/>
              <a:t> job description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mention</a:t>
            </a:r>
            <a:r>
              <a:rPr lang="en-US" dirty="0" smtClean="0"/>
              <a:t> the </a:t>
            </a:r>
            <a:r>
              <a:rPr lang="en-US" dirty="0" smtClean="0"/>
              <a:t>others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E.g. software development, unit testing,</a:t>
            </a:r>
            <a:br>
              <a:rPr lang="en-US" dirty="0" smtClean="0"/>
            </a:br>
            <a:r>
              <a:rPr lang="en-US" dirty="0" smtClean="0"/>
              <a:t>UI design and source control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cooking and skiing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 and Abilities</a:t>
            </a:r>
            <a:endParaRPr lang="en-US" dirty="0"/>
          </a:p>
        </p:txBody>
      </p:sp>
      <p:pic>
        <p:nvPicPr>
          <p:cNvPr id="7170" name="Picture 2" descr="http://www.r-e-m.co.uk/logo/companion/twp/intro_images/thinking_skills_l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519" y="4136688"/>
            <a:ext cx="3406093" cy="2152651"/>
          </a:xfrm>
          <a:prstGeom prst="roundRect">
            <a:avLst>
              <a:gd name="adj" fmla="val 13127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86891" y="2895600"/>
            <a:ext cx="1829347" cy="1015663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Skills</a:t>
            </a:r>
            <a:endParaRPr 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71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</a:t>
            </a:r>
            <a:r>
              <a:rPr lang="en-US" dirty="0" smtClean="0"/>
              <a:t>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experience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relevant</a:t>
            </a:r>
            <a:r>
              <a:rPr lang="en-US" dirty="0" smtClean="0"/>
              <a:t> </a:t>
            </a:r>
            <a:r>
              <a:rPr lang="en-US" dirty="0" smtClean="0"/>
              <a:t>to the job </a:t>
            </a:r>
            <a:r>
              <a:rPr lang="en-US" dirty="0" smtClean="0"/>
              <a:t>offer?</a:t>
            </a:r>
          </a:p>
          <a:p>
            <a:pPr lvl="1"/>
            <a:r>
              <a:rPr lang="en-US" dirty="0" smtClean="0"/>
              <a:t>Describe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E.g. participation in the local PHP community</a:t>
            </a:r>
          </a:p>
          <a:p>
            <a:r>
              <a:rPr lang="en-US" dirty="0" smtClean="0"/>
              <a:t>Awards / certificates</a:t>
            </a:r>
          </a:p>
          <a:p>
            <a:pPr lvl="1"/>
            <a:r>
              <a:rPr lang="en-US" dirty="0" smtClean="0"/>
              <a:t>List your certificates</a:t>
            </a:r>
          </a:p>
          <a:p>
            <a:pPr lvl="2"/>
            <a:r>
              <a:rPr lang="en-US" dirty="0" smtClean="0"/>
              <a:t>E.g. TOEFL, SQL Server, HTML5, …</a:t>
            </a:r>
          </a:p>
          <a:p>
            <a:pPr lvl="1"/>
            <a:r>
              <a:rPr lang="en-US" dirty="0" smtClean="0"/>
              <a:t>List your awards</a:t>
            </a:r>
          </a:p>
          <a:p>
            <a:pPr lvl="2"/>
            <a:r>
              <a:rPr lang="en-US" dirty="0" smtClean="0"/>
              <a:t>E.g. from contests / Olympiads / hackatons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Other </a:t>
            </a:r>
            <a:r>
              <a:rPr lang="en-US" dirty="0" smtClean="0">
                <a:ln w="500"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Experience / Awards / Certificates</a:t>
            </a:r>
            <a:endParaRPr lang="en-US" dirty="0"/>
          </a:p>
        </p:txBody>
      </p:sp>
      <p:pic>
        <p:nvPicPr>
          <p:cNvPr id="6146" name="Picture 2" descr="http://images.mylot.com/userImages/images/postphotos/24938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33" y="4064422"/>
            <a:ext cx="3116579" cy="2197188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1416145">
            <a:off x="8294685" y="3201635"/>
            <a:ext cx="2917738" cy="769441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Experience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https://softuni.bg/courses/teamwork-and-personal-skills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9498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Writing a 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92" y="3810000"/>
            <a:ext cx="4896464" cy="171315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a CV?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a CV?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60512" y="4038601"/>
            <a:ext cx="42672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Reflects</a:t>
            </a:r>
            <a:r>
              <a:rPr lang="en-US" dirty="0"/>
              <a:t> more than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/>
              <a:t> work experience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3412" y="5334001"/>
            <a:ext cx="3581400" cy="10669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Why we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than the rest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8212" y="2286000"/>
            <a:ext cx="32004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Show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experience</a:t>
            </a:r>
          </a:p>
        </p:txBody>
      </p:sp>
      <p:pic>
        <p:nvPicPr>
          <p:cNvPr id="33796" name="Picture 4" descr="http://www.ianbrodie.com/images/expertis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2292183"/>
            <a:ext cx="1408461" cy="1457801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http://kaleidoscope.cultural-china.com/chinaWH/upload/upfiles/2009-11/04/salt_more_than_just_condiment1a3966083b121cad2e0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7" y="3581400"/>
            <a:ext cx="1699580" cy="1272878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translation-blog.trustedtranslations.com/wp-content/uploads/stand-out-from-crowd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179" y="5105559"/>
            <a:ext cx="1629618" cy="1503222"/>
          </a:xfrm>
          <a:prstGeom prst="roundRect">
            <a:avLst>
              <a:gd name="adj" fmla="val 6529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1383</Words>
  <Application>Microsoft Office PowerPoint</Application>
  <PresentationFormat>Custom</PresentationFormat>
  <Paragraphs>374</Paragraphs>
  <Slides>65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SoftUni 16x9</vt:lpstr>
      <vt:lpstr>Writing a CV</vt:lpstr>
      <vt:lpstr>Table of Contents</vt:lpstr>
      <vt:lpstr>PowerPoint Presentation</vt:lpstr>
      <vt:lpstr>What Is a CV?</vt:lpstr>
      <vt:lpstr>What Is a CV?</vt:lpstr>
      <vt:lpstr>What Is a CV?</vt:lpstr>
      <vt:lpstr>Why We Need a CV?</vt:lpstr>
      <vt:lpstr>Why We Need a CV?</vt:lpstr>
      <vt:lpstr>Why We Need a CV?</vt:lpstr>
      <vt:lpstr>Why We Need a CV?</vt:lpstr>
      <vt:lpstr>Why We Need a Good CV?</vt:lpstr>
      <vt:lpstr>Why We Need a Good CV?</vt:lpstr>
      <vt:lpstr>Why We Need a Good CV?</vt:lpstr>
      <vt:lpstr>Recruiters</vt:lpstr>
      <vt:lpstr>Recruiters:</vt:lpstr>
      <vt:lpstr>Recruiters:</vt:lpstr>
      <vt:lpstr>PowerPoint Presentation</vt:lpstr>
      <vt:lpstr>PowerPoint Presentation</vt:lpstr>
      <vt:lpstr>The Goal</vt:lpstr>
      <vt:lpstr>PowerPoint Presentation</vt:lpstr>
      <vt:lpstr>PowerPoint Presentation</vt:lpstr>
      <vt:lpstr>PowerPoint Presentation</vt:lpstr>
      <vt:lpstr>PowerPoint Presentation</vt:lpstr>
      <vt:lpstr>OK. But How to Do All This?</vt:lpstr>
      <vt:lpstr>OK. But How to Do All This?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The Success Strategy?</vt:lpstr>
      <vt:lpstr>Be Unique</vt:lpstr>
      <vt:lpstr>Be Unique</vt:lpstr>
      <vt:lpstr>Be Unique</vt:lpstr>
      <vt:lpstr>Be Unique</vt:lpstr>
      <vt:lpstr>Why Do You Apply?</vt:lpstr>
      <vt:lpstr>Why Do You Apply?</vt:lpstr>
      <vt:lpstr>Why Do You Apply?</vt:lpstr>
      <vt:lpstr>The Point of The Resume</vt:lpstr>
      <vt:lpstr>The Point of The Resume</vt:lpstr>
      <vt:lpstr>The Point of The Resume</vt:lpstr>
      <vt:lpstr>The Point of The Resume</vt:lpstr>
      <vt:lpstr>What the Employer Wants?</vt:lpstr>
      <vt:lpstr>What the Employer Wants?</vt:lpstr>
      <vt:lpstr>What the Employer Wants?</vt:lpstr>
      <vt:lpstr>Good Presentation</vt:lpstr>
      <vt:lpstr>Good Presentation</vt:lpstr>
      <vt:lpstr>Good Presentation</vt:lpstr>
      <vt:lpstr>Good Presentation</vt:lpstr>
      <vt:lpstr>How to Stand Out?</vt:lpstr>
      <vt:lpstr>Structure Your Resume</vt:lpstr>
      <vt:lpstr>Personal Information</vt:lpstr>
      <vt:lpstr>The Photo</vt:lpstr>
      <vt:lpstr>PowerPoint Presentation</vt:lpstr>
      <vt:lpstr>Your Contacts</vt:lpstr>
      <vt:lpstr>Objective</vt:lpstr>
      <vt:lpstr>Work Experience</vt:lpstr>
      <vt:lpstr>Projects Developed</vt:lpstr>
      <vt:lpstr>Education</vt:lpstr>
      <vt:lpstr>Skills and Abilities</vt:lpstr>
      <vt:lpstr>Other Experience / Awards / Certificates</vt:lpstr>
      <vt:lpstr>Writing a CV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a CV</dc:title>
  <dc:subject>C# Basics Course</dc:subject>
  <dc:creator/>
  <cp:keywords>CV, cover letter, job, job application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2014-07-18T13:33:59Z</dcterms:modified>
  <cp:category>CV, curriculum vitae, personal skills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